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0" r:id="rId2"/>
    <p:sldId id="261" r:id="rId3"/>
    <p:sldId id="276" r:id="rId4"/>
    <p:sldId id="325" r:id="rId5"/>
    <p:sldId id="266" r:id="rId6"/>
    <p:sldId id="326" r:id="rId7"/>
    <p:sldId id="262" r:id="rId8"/>
    <p:sldId id="264" r:id="rId9"/>
    <p:sldId id="271" r:id="rId10"/>
    <p:sldId id="265" r:id="rId11"/>
    <p:sldId id="328" r:id="rId12"/>
    <p:sldId id="286" r:id="rId13"/>
    <p:sldId id="302" r:id="rId14"/>
    <p:sldId id="305" r:id="rId15"/>
    <p:sldId id="327" r:id="rId16"/>
    <p:sldId id="331" r:id="rId17"/>
    <p:sldId id="308" r:id="rId18"/>
    <p:sldId id="329" r:id="rId19"/>
    <p:sldId id="345" r:id="rId20"/>
    <p:sldId id="311" r:id="rId21"/>
    <p:sldId id="342" r:id="rId22"/>
    <p:sldId id="263" r:id="rId23"/>
    <p:sldId id="313" r:id="rId24"/>
    <p:sldId id="298" r:id="rId25"/>
    <p:sldId id="280" r:id="rId26"/>
    <p:sldId id="283" r:id="rId27"/>
    <p:sldId id="317" r:id="rId28"/>
    <p:sldId id="318" r:id="rId29"/>
    <p:sldId id="321" r:id="rId30"/>
    <p:sldId id="281" r:id="rId31"/>
    <p:sldId id="289" r:id="rId32"/>
    <p:sldId id="338" r:id="rId33"/>
    <p:sldId id="339" r:id="rId34"/>
    <p:sldId id="343" r:id="rId35"/>
    <p:sldId id="344" r:id="rId36"/>
    <p:sldId id="324" r:id="rId37"/>
    <p:sldId id="349" r:id="rId38"/>
    <p:sldId id="316" r:id="rId39"/>
    <p:sldId id="315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C00"/>
    <a:srgbClr val="D5C139"/>
    <a:srgbClr val="ECD63F"/>
    <a:srgbClr val="CCCC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1486" autoAdjust="0"/>
  </p:normalViewPr>
  <p:slideViewPr>
    <p:cSldViewPr>
      <p:cViewPr varScale="1">
        <p:scale>
          <a:sx n="106" d="100"/>
          <a:sy n="106" d="100"/>
        </p:scale>
        <p:origin x="-5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C7A4E-768F-5A4E-B847-DC71486C554D}" type="datetimeFigureOut">
              <a:rPr lang="en-US" smtClean="0"/>
              <a:t>8/10/12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C97F1-C9D7-954E-8DEA-3D7563F68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05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3BB5F-9D22-1E44-9B97-9987054ED54A}" type="datetimeFigureOut">
              <a:rPr lang="en-US" smtClean="0"/>
              <a:t>8/10/12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5D8D6-07B6-0E43-81C7-26906111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33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 OFF GMAIL NOTIFIER!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5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1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1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498CC4D-DE58-441B-9CC8-08CC0A4E38D1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1CC43A-53C6-D54A-AD0C-CB374B8CFBFB}" type="slidenum">
              <a:rPr lang="en-US"/>
              <a:pPr/>
              <a:t>15</a:t>
            </a:fld>
            <a:endParaRPr lang="en-US"/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498CC4D-DE58-441B-9CC8-08CC0A4E38D1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0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7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11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8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8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4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4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4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29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54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0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0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0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0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5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6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4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7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3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5D8D6-07B6-0E43-81C7-269061116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6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0"/>
          <p:cNvCxnSpPr>
            <a:cxnSpLocks noChangeShapeType="1"/>
          </p:cNvCxnSpPr>
          <p:nvPr userDrawn="1"/>
        </p:nvCxnSpPr>
        <p:spPr bwMode="auto">
          <a:xfrm>
            <a:off x="762000" y="3733800"/>
            <a:ext cx="7772400" cy="1588"/>
          </a:xfrm>
          <a:prstGeom prst="line">
            <a:avLst/>
          </a:prstGeom>
          <a:noFill/>
          <a:ln w="9525">
            <a:solidFill>
              <a:schemeClr val="bg1"/>
            </a:solidFill>
            <a:prstDash val="dot"/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3325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3138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latin typeface="Trebuchet MS"/>
                <a:cs typeface="Trebuchet M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7772400" cy="3429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rebuchet MS"/>
                <a:cs typeface="Trebuchet MS"/>
              </a:defRPr>
            </a:lvl1pPr>
            <a:lvl2pPr>
              <a:buClr>
                <a:schemeClr val="bg1"/>
              </a:buClr>
              <a:defRPr lang="en-US" sz="2400" b="0" i="0" dirty="0" smtClean="0">
                <a:solidFill>
                  <a:schemeClr val="bg1"/>
                </a:solidFill>
                <a:latin typeface="Trebuchet MS"/>
                <a:ea typeface="ＭＳ Ｐゴシック" pitchFamily="122" charset="-128"/>
                <a:cs typeface="Trebuchet MS"/>
              </a:defRPr>
            </a:lvl2pPr>
            <a:lvl3pPr>
              <a:buClrTx/>
              <a:defRPr b="0" i="0">
                <a:latin typeface="Trebuchet MS"/>
                <a:cs typeface="Trebuchet MS"/>
              </a:defRPr>
            </a:lvl3pPr>
            <a:lvl4pPr>
              <a:buClrTx/>
              <a:defRPr b="0" i="0">
                <a:latin typeface="Trebuchet MS"/>
                <a:cs typeface="Trebuchet MS"/>
              </a:defRPr>
            </a:lvl4pPr>
            <a:lvl5pPr>
              <a:defRPr b="0" i="1">
                <a:latin typeface="Trebuchet MS"/>
                <a:cs typeface="Trebuchet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8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438400"/>
            <a:ext cx="3810000" cy="3505200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Trebuchet MS"/>
                <a:cs typeface="Trebuchet MS"/>
              </a:defRPr>
            </a:lvl1pPr>
            <a:lvl2pPr>
              <a:buClrTx/>
              <a:buFont typeface="Arial"/>
              <a:buChar char="•"/>
              <a:defRPr sz="2400" b="0" i="0">
                <a:latin typeface="Trebuchet MS"/>
                <a:cs typeface="Trebuchet MS"/>
              </a:defRPr>
            </a:lvl2pPr>
            <a:lvl3pPr>
              <a:buClrTx/>
              <a:buFont typeface="Arial"/>
              <a:buChar char="•"/>
              <a:defRPr sz="2000" b="0" i="0">
                <a:latin typeface="Trebuchet MS"/>
                <a:cs typeface="Trebuchet MS"/>
              </a:defRPr>
            </a:lvl3pPr>
            <a:lvl4pPr>
              <a:buClrTx/>
              <a:buFont typeface="Arial"/>
              <a:buChar char="•"/>
              <a:defRPr sz="1800" b="0" i="0">
                <a:latin typeface="Trebuchet MS"/>
                <a:cs typeface="Trebuchet MS"/>
              </a:defRPr>
            </a:lvl4pPr>
            <a:lvl5pPr>
              <a:buClr>
                <a:srgbClr val="ECD63F"/>
              </a:buClr>
              <a:buFontTx/>
              <a:buNone/>
              <a:defRPr sz="1800" b="0" i="1">
                <a:latin typeface="Trebuchet MS"/>
                <a:cs typeface="Trebuchet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810000" cy="3505200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Trebuchet MS"/>
                <a:cs typeface="Trebuchet MS"/>
              </a:defRPr>
            </a:lvl1pPr>
            <a:lvl2pPr>
              <a:buClrTx/>
              <a:buFont typeface="Arial"/>
              <a:buChar char="•"/>
              <a:defRPr sz="2400" b="0" i="0">
                <a:latin typeface="Trebuchet MS"/>
                <a:cs typeface="Trebuchet MS"/>
              </a:defRPr>
            </a:lvl2pPr>
            <a:lvl3pPr>
              <a:buClrTx/>
              <a:buFont typeface="Arial"/>
              <a:buChar char="•"/>
              <a:defRPr sz="2000" b="0" i="0">
                <a:latin typeface="Trebuchet MS"/>
                <a:cs typeface="Trebuchet MS"/>
              </a:defRPr>
            </a:lvl3pPr>
            <a:lvl4pPr>
              <a:buClrTx/>
              <a:buFont typeface="Arial"/>
              <a:buChar char="•"/>
              <a:defRPr sz="1800" b="0" i="0">
                <a:latin typeface="Trebuchet MS"/>
                <a:cs typeface="Trebuchet MS"/>
              </a:defRPr>
            </a:lvl4pPr>
            <a:lvl5pPr>
              <a:buClr>
                <a:srgbClr val="ECD63F"/>
              </a:buClr>
              <a:buFontTx/>
              <a:buNone/>
              <a:defRPr sz="1800" b="0" i="1">
                <a:latin typeface="Trebuchet MS"/>
                <a:cs typeface="Trebuchet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599"/>
            <a:ext cx="8229600" cy="10064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15376"/>
            <a:ext cx="4040188" cy="4389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latin typeface="Trebuchet MS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95601"/>
            <a:ext cx="4040188" cy="3124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Trebuchet MS"/>
                <a:cs typeface="Trebuchet MS"/>
              </a:defRPr>
            </a:lvl1pPr>
            <a:lvl2pPr>
              <a:buClrTx/>
              <a:buFont typeface="Arial"/>
              <a:buChar char="•"/>
              <a:defRPr sz="2000" b="0" i="0">
                <a:latin typeface="Trebuchet MS"/>
                <a:cs typeface="Trebuchet MS"/>
              </a:defRPr>
            </a:lvl2pPr>
            <a:lvl3pPr>
              <a:buClrTx/>
              <a:buFont typeface="Arial"/>
              <a:buChar char="•"/>
              <a:defRPr sz="1800" b="0" i="0">
                <a:latin typeface="Trebuchet MS"/>
                <a:cs typeface="Trebuchet MS"/>
              </a:defRPr>
            </a:lvl3pPr>
            <a:lvl4pPr>
              <a:buClrTx/>
              <a:buFont typeface="Arial"/>
              <a:buChar char="•"/>
              <a:defRPr sz="1600" b="0" i="0">
                <a:latin typeface="Trebuchet MS"/>
                <a:cs typeface="Trebuchet MS"/>
              </a:defRPr>
            </a:lvl4pPr>
            <a:lvl5pPr>
              <a:buClr>
                <a:srgbClr val="ECD63F"/>
              </a:buClr>
              <a:buFontTx/>
              <a:buNone/>
              <a:defRPr sz="1600" b="0" i="1">
                <a:latin typeface="Trebuchet MS"/>
                <a:cs typeface="Trebuchet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15376"/>
            <a:ext cx="4041775" cy="4389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latin typeface="Trebuchet MS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95601"/>
            <a:ext cx="4041775" cy="3124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buClrTx/>
              <a:buFont typeface="Arial"/>
              <a:buChar char="•"/>
              <a:defRPr sz="2000"/>
            </a:lvl2pPr>
            <a:lvl3pPr>
              <a:buClrTx/>
              <a:buFont typeface="Arial"/>
              <a:buChar char="•"/>
              <a:defRPr sz="1800"/>
            </a:lvl3pPr>
            <a:lvl4pPr>
              <a:buClrTx/>
              <a:buFont typeface="Arial"/>
              <a:buChar char="•"/>
              <a:defRPr sz="1600"/>
            </a:lvl4pPr>
            <a:lvl5pPr>
              <a:buClr>
                <a:srgbClr val="ECD63F"/>
              </a:buClr>
              <a:buFontTx/>
              <a:buNone/>
              <a:defRPr sz="1600" i="1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3008313" cy="1295400"/>
          </a:xfrm>
          <a:prstGeom prst="rect">
            <a:avLst/>
          </a:prstGeom>
          <a:solidFill>
            <a:srgbClr val="E59C00"/>
          </a:solidFill>
        </p:spPr>
        <p:txBody>
          <a:bodyPr anchor="b"/>
          <a:lstStyle>
            <a:lvl1pPr algn="l">
              <a:defRPr sz="2000" b="1" i="0"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1"/>
            <a:ext cx="5111750" cy="49530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Georgia"/>
                <a:cs typeface="Georgia"/>
              </a:defRPr>
            </a:lvl1pPr>
            <a:lvl2pPr>
              <a:buClrTx/>
              <a:buFont typeface="Arial"/>
              <a:buChar char="•"/>
              <a:defRPr sz="2800" b="0" i="0">
                <a:latin typeface="Trebuchet MS"/>
                <a:cs typeface="Trebuchet MS"/>
              </a:defRPr>
            </a:lvl2pPr>
            <a:lvl3pPr>
              <a:buClrTx/>
              <a:buFont typeface="Arial"/>
              <a:buChar char="•"/>
              <a:defRPr sz="2400" b="0" i="0">
                <a:latin typeface="Trebuchet MS"/>
                <a:cs typeface="Trebuchet MS"/>
              </a:defRPr>
            </a:lvl3pPr>
            <a:lvl4pPr>
              <a:buClrTx/>
              <a:buFont typeface="Arial"/>
              <a:buChar char="•"/>
              <a:defRPr sz="2000" b="0" i="0">
                <a:latin typeface="Trebuchet MS"/>
                <a:cs typeface="Trebuchet MS"/>
              </a:defRPr>
            </a:lvl4pPr>
            <a:lvl5pPr>
              <a:buClr>
                <a:srgbClr val="ECD63F"/>
              </a:buClr>
              <a:buFontTx/>
              <a:buNone/>
              <a:defRPr sz="2000" b="0" i="1">
                <a:latin typeface="Trebuchet MS"/>
                <a:cs typeface="Trebuchet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50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Trebuchet MS"/>
                <a:cs typeface="Trebuchet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572000"/>
            <a:ext cx="5334000" cy="566738"/>
          </a:xfrm>
          <a:prstGeom prst="rect">
            <a:avLst/>
          </a:prstGeom>
        </p:spPr>
        <p:txBody>
          <a:bodyPr anchor="b"/>
          <a:lstStyle>
            <a:lvl1pPr algn="ctr">
              <a:defRPr sz="2000" b="0" i="0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143000"/>
            <a:ext cx="5334000" cy="3429000"/>
          </a:xfrm>
          <a:prstGeom prst="rect">
            <a:avLst/>
          </a:prstGeom>
          <a:solidFill>
            <a:schemeClr val="bg2"/>
          </a:solidFill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52400" dist="101600" dir="2700000">
              <a:schemeClr val="tx1">
                <a:alpha val="31000"/>
              </a:schemeClr>
            </a:outerShdw>
          </a:effectLst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138738"/>
            <a:ext cx="5334000" cy="80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Trebuchet MS"/>
                <a:cs typeface="Trebuchet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9238" cy="11414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8013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8013" cy="21859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84AC17-612D-EF4B-BA69-B557ED60A6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8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town.jpg"/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8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122" charset="-128"/>
          <a:cs typeface="ＭＳ Ｐゴシック" pitchFamily="12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itchFamily="125" charset="0"/>
          <a:ea typeface="ＭＳ Ｐゴシック" pitchFamily="122" charset="-128"/>
          <a:cs typeface="ＭＳ Ｐゴシック" pitchFamily="12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itchFamily="125" charset="0"/>
          <a:ea typeface="ＭＳ Ｐゴシック" pitchFamily="122" charset="-128"/>
          <a:cs typeface="ＭＳ Ｐゴシック" pitchFamily="12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itchFamily="125" charset="0"/>
          <a:ea typeface="ＭＳ Ｐゴシック" pitchFamily="122" charset="-128"/>
          <a:cs typeface="ＭＳ Ｐゴシック" pitchFamily="12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itchFamily="125" charset="0"/>
          <a:ea typeface="ＭＳ Ｐゴシック" pitchFamily="122" charset="-128"/>
          <a:cs typeface="ＭＳ Ｐゴシック" pitchFamily="12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imes" pitchFamily="12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imes" pitchFamily="12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imes" pitchFamily="12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imes" pitchFamily="12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defRPr sz="2400">
          <a:solidFill>
            <a:schemeClr val="bg1"/>
          </a:solidFill>
          <a:latin typeface="+mn-lt"/>
          <a:ea typeface="ＭＳ Ｐゴシック" pitchFamily="122" charset="-128"/>
          <a:cs typeface="ＭＳ Ｐゴシック" pitchFamily="12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33"/>
        </a:buClr>
        <a:buSzPct val="80000"/>
        <a:buFont typeface="Times" charset="0"/>
        <a:buChar char="•"/>
        <a:defRPr sz="2400">
          <a:solidFill>
            <a:schemeClr val="bg1"/>
          </a:solidFill>
          <a:latin typeface="+mn-lt"/>
          <a:ea typeface="ＭＳ Ｐゴシック" pitchFamily="12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bg1"/>
          </a:solidFill>
          <a:latin typeface="+mn-lt"/>
          <a:ea typeface="ＭＳ Ｐゴシック" pitchFamily="12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95000"/>
        <a:buFont typeface="Times" charset="0"/>
        <a:buChar char="•"/>
        <a:defRPr sz="2000">
          <a:solidFill>
            <a:schemeClr val="bg1"/>
          </a:solidFill>
          <a:latin typeface="+mn-lt"/>
          <a:ea typeface="ＭＳ Ｐゴシック" pitchFamily="12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2000">
          <a:solidFill>
            <a:schemeClr val="bg1"/>
          </a:solidFill>
          <a:latin typeface="+mn-lt"/>
          <a:ea typeface="ＭＳ Ｐゴシック" pitchFamily="12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defRPr sz="2000">
          <a:solidFill>
            <a:schemeClr val="bg1"/>
          </a:solidFill>
          <a:latin typeface="+mn-lt"/>
          <a:ea typeface="ＭＳ Ｐゴシック" pitchFamily="12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defRPr sz="2000">
          <a:solidFill>
            <a:schemeClr val="bg1"/>
          </a:solidFill>
          <a:latin typeface="+mn-lt"/>
          <a:ea typeface="ＭＳ Ｐゴシック" pitchFamily="12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defRPr sz="2000">
          <a:solidFill>
            <a:schemeClr val="bg1"/>
          </a:solidFill>
          <a:latin typeface="+mn-lt"/>
          <a:ea typeface="ＭＳ Ｐゴシック" pitchFamily="12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defRPr sz="2000">
          <a:solidFill>
            <a:schemeClr val="bg1"/>
          </a:solidFill>
          <a:latin typeface="+mn-lt"/>
          <a:ea typeface="ＭＳ Ｐゴシック" pitchFamily="12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Ontologies for the Study of Neurological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19200"/>
          </a:xfrm>
        </p:spPr>
        <p:txBody>
          <a:bodyPr/>
          <a:lstStyle/>
          <a:p>
            <a:r>
              <a:rPr lang="en-US" dirty="0" smtClean="0"/>
              <a:t>Mark Jensen</a:t>
            </a:r>
          </a:p>
          <a:p>
            <a:r>
              <a:rPr lang="en-US" sz="1800" dirty="0" smtClean="0"/>
              <a:t>ICBO 2012—Workshop on Mental Functioning</a:t>
            </a:r>
          </a:p>
          <a:p>
            <a:r>
              <a:rPr lang="en-US" sz="1800" dirty="0" smtClean="0"/>
              <a:t>July 22, Graz, Austria </a:t>
            </a:r>
            <a:endParaRPr lang="en-US" sz="1800" dirty="0"/>
          </a:p>
        </p:txBody>
      </p:sp>
      <p:pic>
        <p:nvPicPr>
          <p:cNvPr id="4" name="Picture 24" descr="Bio K_6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5486400"/>
            <a:ext cx="2721863" cy="121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29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08982"/>
            <a:ext cx="8839200" cy="5449636"/>
          </a:xfrm>
        </p:spPr>
      </p:pic>
    </p:spTree>
    <p:extLst>
      <p:ext uri="{BB962C8B-B14F-4D97-AF65-F5344CB8AC3E}">
        <p14:creationId xmlns:p14="http://schemas.microsoft.com/office/powerpoint/2010/main" val="2163150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08982"/>
            <a:ext cx="8839200" cy="5449636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3452124" cy="361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61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62000"/>
          </a:xfrm>
        </p:spPr>
        <p:txBody>
          <a:bodyPr/>
          <a:lstStyle/>
          <a:p>
            <a:pPr algn="ctr"/>
            <a:r>
              <a:rPr lang="en-US" dirty="0" smtClean="0"/>
              <a:t>‘neurological disease’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828800"/>
          </a:xfrm>
        </p:spPr>
        <p:txBody>
          <a:bodyPr/>
          <a:lstStyle/>
          <a:p>
            <a:pPr marL="57150" indent="0"/>
            <a:r>
              <a:rPr lang="en-US" sz="1800" dirty="0"/>
              <a:t>A disease which is realized by a neurological disease course and has material basis in some neurological </a:t>
            </a:r>
            <a:r>
              <a:rPr lang="en-US" sz="1800" dirty="0" smtClean="0"/>
              <a:t>disorder. </a:t>
            </a:r>
            <a:r>
              <a:rPr lang="en-US" sz="1800" dirty="0"/>
              <a:t>Neurological diseases affect the functioning of the nervous system and are caused by structural, biochemical, or electrical abnormalities in the brain, spinal cord, peripheral nerves, plexus or glia.</a:t>
            </a:r>
          </a:p>
        </p:txBody>
      </p:sp>
      <p:pic>
        <p:nvPicPr>
          <p:cNvPr id="4" name="Picture 3" descr="Screen shot 2012-07-21 at 8.42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1000"/>
            <a:ext cx="8039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 for ‘neurological disease’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7" y="2039359"/>
            <a:ext cx="8089425" cy="42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7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077200" cy="685800"/>
          </a:xfrm>
        </p:spPr>
        <p:txBody>
          <a:bodyPr/>
          <a:lstStyle/>
          <a:p>
            <a:pPr algn="ctr" eaLnBrk="1" hangingPunct="1"/>
            <a:r>
              <a:rPr lang="en-AU" sz="2800" dirty="0" smtClean="0"/>
              <a:t>Neurological Disease Mechanisms</a:t>
            </a:r>
            <a:endParaRPr lang="en-US" sz="2800" dirty="0" smtClean="0"/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153400" cy="4419600"/>
          </a:xfrm>
        </p:spPr>
        <p:txBody>
          <a:bodyPr/>
          <a:lstStyle/>
          <a:p>
            <a:pPr lvl="1">
              <a:buClrTx/>
              <a:buFont typeface="Arial"/>
              <a:buChar char="•"/>
            </a:pPr>
            <a:r>
              <a:rPr lang="en-AU" dirty="0" smtClean="0"/>
              <a:t>Neurodegenerative</a:t>
            </a:r>
            <a:endParaRPr lang="en-US" dirty="0"/>
          </a:p>
          <a:p>
            <a:pPr lvl="2">
              <a:buFont typeface="Arial"/>
              <a:buChar char="•"/>
            </a:pPr>
            <a:r>
              <a:rPr lang="en-AU" dirty="0" smtClean="0"/>
              <a:t>Primary</a:t>
            </a:r>
            <a:endParaRPr lang="en-US" dirty="0"/>
          </a:p>
          <a:p>
            <a:pPr lvl="3">
              <a:buFont typeface="Arial"/>
              <a:buChar char="•"/>
            </a:pPr>
            <a:r>
              <a:rPr lang="en-AU" dirty="0" smtClean="0"/>
              <a:t>Alzheimer disease, </a:t>
            </a:r>
            <a:r>
              <a:rPr lang="en-AU" dirty="0" err="1" smtClean="0"/>
              <a:t>Parkinsons</a:t>
            </a:r>
            <a:endParaRPr lang="en-US" dirty="0"/>
          </a:p>
          <a:p>
            <a:pPr lvl="2">
              <a:buFont typeface="Arial"/>
              <a:buChar char="•"/>
            </a:pPr>
            <a:r>
              <a:rPr lang="en-AU" dirty="0" smtClean="0"/>
              <a:t>Secondary</a:t>
            </a:r>
            <a:endParaRPr lang="en-US" dirty="0"/>
          </a:p>
          <a:p>
            <a:pPr lvl="3">
              <a:buFont typeface="Arial"/>
              <a:buChar char="•"/>
            </a:pPr>
            <a:r>
              <a:rPr lang="en-AU" dirty="0"/>
              <a:t>I</a:t>
            </a:r>
            <a:r>
              <a:rPr lang="en-AU" dirty="0" smtClean="0"/>
              <a:t>nfectious, nutritional</a:t>
            </a:r>
          </a:p>
          <a:p>
            <a:pPr lvl="3">
              <a:buFont typeface="Arial"/>
              <a:buChar char="•"/>
            </a:pPr>
            <a:endParaRPr lang="en-AU" dirty="0" smtClean="0"/>
          </a:p>
          <a:p>
            <a:pPr lvl="1">
              <a:buClrTx/>
              <a:buFont typeface="Arial"/>
              <a:buChar char="•"/>
            </a:pPr>
            <a:r>
              <a:rPr lang="en-AU" dirty="0" smtClean="0"/>
              <a:t>Diseases </a:t>
            </a:r>
            <a:r>
              <a:rPr lang="en-AU" dirty="0"/>
              <a:t>of </a:t>
            </a:r>
            <a:r>
              <a:rPr lang="en-AU" dirty="0" smtClean="0"/>
              <a:t>Myelin</a:t>
            </a:r>
            <a:endParaRPr lang="en-US" dirty="0"/>
          </a:p>
          <a:p>
            <a:pPr lvl="2">
              <a:buFont typeface="Arial"/>
              <a:buChar char="•"/>
            </a:pPr>
            <a:r>
              <a:rPr lang="en-AU" dirty="0" smtClean="0"/>
              <a:t>Demyelinating</a:t>
            </a:r>
            <a:r>
              <a:rPr lang="en-AU" dirty="0"/>
              <a:t>: multiple </a:t>
            </a:r>
            <a:r>
              <a:rPr lang="en-AU" dirty="0" smtClean="0"/>
              <a:t>sclerosis</a:t>
            </a:r>
            <a:endParaRPr lang="en-US" dirty="0"/>
          </a:p>
          <a:p>
            <a:pPr lvl="2">
              <a:buFont typeface="Arial"/>
              <a:buChar char="•"/>
            </a:pPr>
            <a:r>
              <a:rPr lang="en-AU" dirty="0" err="1" smtClean="0"/>
              <a:t>Dysmyelinating</a:t>
            </a:r>
            <a:r>
              <a:rPr lang="en-AU" dirty="0"/>
              <a:t>: </a:t>
            </a:r>
            <a:r>
              <a:rPr lang="en-AU" dirty="0" err="1"/>
              <a:t>leukodystrophies</a:t>
            </a:r>
            <a:endParaRPr lang="en-US" dirty="0"/>
          </a:p>
          <a:p>
            <a:pPr eaLnBrk="1" hangingPunct="1"/>
            <a:endParaRPr lang="en-AU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92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305801" cy="685800"/>
          </a:xfrm>
          <a:noFill/>
          <a:ln w="9360">
            <a:noFill/>
            <a:miter lim="800000"/>
            <a:headEnd/>
            <a:tailEnd/>
          </a:ln>
        </p:spPr>
        <p:txBody>
          <a:bodyPr lIns="90000" tIns="61920" rIns="90000" bIns="46800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Degeneration vs. Demyelination</a:t>
            </a:r>
            <a:endParaRPr lang="en-US" dirty="0"/>
          </a:p>
        </p:txBody>
      </p:sp>
      <p:pic>
        <p:nvPicPr>
          <p:cNvPr id="2" name="Picture 1" descr="neuron_architectu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553200" cy="37139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84AC17-612D-EF4B-BA69-B557ED60A66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872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914400"/>
          </a:xfrm>
        </p:spPr>
        <p:txBody>
          <a:bodyPr/>
          <a:lstStyle/>
          <a:p>
            <a:pPr eaLnBrk="1" hangingPunct="1"/>
            <a:r>
              <a:rPr lang="en-AU" sz="4000" dirty="0" smtClean="0"/>
              <a:t>Disease Classification in ND:</a:t>
            </a:r>
            <a:endParaRPr lang="en-US" sz="4000" dirty="0" smtClean="0"/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419600"/>
          </a:xfrm>
        </p:spPr>
        <p:txBody>
          <a:bodyPr/>
          <a:lstStyle/>
          <a:p>
            <a:r>
              <a:rPr lang="en-US" dirty="0" smtClean="0"/>
              <a:t>ND attempts to classify every neurological disease according to its </a:t>
            </a:r>
            <a:r>
              <a:rPr lang="en-US" i="1" dirty="0" smtClean="0"/>
              <a:t>primary mechanism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Other useful classifications, such as anatomical (e.g. central nervous system disease) and symptomatic (e.g. disease resulting in dementia), </a:t>
            </a:r>
            <a:r>
              <a:rPr lang="en-US" dirty="0"/>
              <a:t>or </a:t>
            </a:r>
            <a:r>
              <a:rPr lang="en-US" dirty="0" smtClean="0"/>
              <a:t>by secondary mechanisms can also be inferred from the logical definitions.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0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Diseases</a:t>
            </a:r>
            <a:endParaRPr lang="en-US" dirty="0"/>
          </a:p>
        </p:txBody>
      </p:sp>
      <p:pic>
        <p:nvPicPr>
          <p:cNvPr id="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888598"/>
            <a:ext cx="3004445" cy="561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442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888598"/>
            <a:ext cx="3004445" cy="561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267200" y="1905000"/>
            <a:ext cx="426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Alzheimers</a:t>
            </a:r>
            <a:r>
              <a:rPr lang="en-US" dirty="0" smtClean="0">
                <a:solidFill>
                  <a:schemeClr val="bg1"/>
                </a:solidFill>
              </a:rPr>
              <a:t> disease is </a:t>
            </a:r>
            <a:r>
              <a:rPr lang="en-US" dirty="0">
                <a:solidFill>
                  <a:schemeClr val="bg1"/>
                </a:solidFill>
              </a:rPr>
              <a:t>a neurological disease where cognitive deficits </a:t>
            </a:r>
            <a:r>
              <a:rPr lang="en-US" dirty="0" smtClean="0">
                <a:solidFill>
                  <a:schemeClr val="bg1"/>
                </a:solidFill>
              </a:rPr>
              <a:t>occur </a:t>
            </a:r>
            <a:r>
              <a:rPr lang="en-US" dirty="0">
                <a:solidFill>
                  <a:schemeClr val="bg1"/>
                </a:solidFill>
              </a:rPr>
              <a:t>that represent a decline from previous levels of functioning resulting in dementia caused by </a:t>
            </a:r>
            <a:r>
              <a:rPr lang="en-US" dirty="0" err="1">
                <a:solidFill>
                  <a:schemeClr val="bg1"/>
                </a:solidFill>
              </a:rPr>
              <a:t>neurodegeneration</a:t>
            </a:r>
            <a:r>
              <a:rPr lang="en-US" dirty="0">
                <a:solidFill>
                  <a:schemeClr val="bg1"/>
                </a:solidFill>
              </a:rPr>
              <a:t> as a result of deposition of amyloid plaques and </a:t>
            </a:r>
            <a:r>
              <a:rPr lang="en-US" dirty="0" err="1">
                <a:solidFill>
                  <a:schemeClr val="bg1"/>
                </a:solidFill>
              </a:rPr>
              <a:t>neurofibrilary</a:t>
            </a:r>
            <a:r>
              <a:rPr lang="en-US" dirty="0">
                <a:solidFill>
                  <a:schemeClr val="bg1"/>
                </a:solidFill>
              </a:rPr>
              <a:t> tangles in the medial temporal lobes.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14800" y="762000"/>
            <a:ext cx="4267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Alzheimer’s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888598"/>
            <a:ext cx="3004445" cy="561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14800" y="762000"/>
            <a:ext cx="4267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Alzheimer’s Disease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4550318" cy="370345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986866" y="3429000"/>
            <a:ext cx="1975534" cy="94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0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Ontologies for the Study of Neurological Disease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86200"/>
            <a:ext cx="7239000" cy="2209800"/>
          </a:xfrm>
        </p:spPr>
        <p:txBody>
          <a:bodyPr/>
          <a:lstStyle/>
          <a:p>
            <a:r>
              <a:rPr lang="en-US" sz="1800" dirty="0"/>
              <a:t>Alexander P. </a:t>
            </a:r>
            <a:r>
              <a:rPr lang="en-US" sz="1800" dirty="0" smtClean="0"/>
              <a:t>Cox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Mark </a:t>
            </a:r>
            <a:r>
              <a:rPr lang="en-US" sz="1800" dirty="0" smtClean="0"/>
              <a:t>Jensen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William </a:t>
            </a:r>
            <a:r>
              <a:rPr lang="en-US" sz="1800" dirty="0" smtClean="0"/>
              <a:t>Duncan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Bianca Weinstock-</a:t>
            </a:r>
            <a:r>
              <a:rPr lang="en-US" sz="1800" dirty="0" smtClean="0"/>
              <a:t>Guttman</a:t>
            </a:r>
            <a:r>
              <a:rPr lang="en-US" sz="1800" baseline="30000" dirty="0"/>
              <a:t>3</a:t>
            </a:r>
            <a:r>
              <a:rPr lang="en-US" sz="1800" dirty="0" smtClean="0"/>
              <a:t>, </a:t>
            </a:r>
            <a:r>
              <a:rPr lang="en-US" sz="1800" dirty="0" err="1" smtClean="0"/>
              <a:t>Kinga</a:t>
            </a:r>
            <a:r>
              <a:rPr lang="en-US" sz="1800" dirty="0" smtClean="0"/>
              <a:t> Szigeti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, </a:t>
            </a:r>
            <a:r>
              <a:rPr lang="en-US" sz="1800" dirty="0"/>
              <a:t>Alan </a:t>
            </a:r>
            <a:r>
              <a:rPr lang="en-US" sz="1800" dirty="0" smtClean="0"/>
              <a:t>Ruttenberg</a:t>
            </a:r>
            <a:r>
              <a:rPr lang="en-US" sz="1800" baseline="30000" dirty="0"/>
              <a:t>2</a:t>
            </a:r>
            <a:r>
              <a:rPr lang="en-US" sz="1800" dirty="0" smtClean="0"/>
              <a:t>, </a:t>
            </a:r>
            <a:r>
              <a:rPr lang="en-US" sz="1800" dirty="0"/>
              <a:t>Barry </a:t>
            </a:r>
            <a:r>
              <a:rPr lang="en-US" sz="1800" dirty="0" smtClean="0"/>
              <a:t>Smith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</a:t>
            </a:r>
            <a:r>
              <a:rPr lang="en-US" sz="1800" dirty="0"/>
              <a:t>and Alexander D. </a:t>
            </a:r>
            <a:r>
              <a:rPr lang="en-US" sz="1800" dirty="0" smtClean="0"/>
              <a:t>Diehl</a:t>
            </a:r>
            <a:r>
              <a:rPr lang="en-US" sz="1800" baseline="30000" dirty="0" smtClean="0"/>
              <a:t>3</a:t>
            </a:r>
          </a:p>
          <a:p>
            <a:endParaRPr lang="en-US" sz="1800" dirty="0" smtClean="0"/>
          </a:p>
          <a:p>
            <a:r>
              <a:rPr lang="en-US" sz="1200" baseline="30000" dirty="0"/>
              <a:t>1</a:t>
            </a:r>
            <a:r>
              <a:rPr lang="en-US" sz="1200" dirty="0"/>
              <a:t> Department of Philosophy, University at </a:t>
            </a:r>
            <a:r>
              <a:rPr lang="en-US" sz="1200" dirty="0" smtClean="0"/>
              <a:t>Buffalo</a:t>
            </a:r>
            <a:endParaRPr lang="en-US" sz="1200" dirty="0"/>
          </a:p>
          <a:p>
            <a:r>
              <a:rPr lang="en-US" sz="1200" baseline="30000" dirty="0" smtClean="0"/>
              <a:t>2</a:t>
            </a:r>
            <a:r>
              <a:rPr lang="en-US" sz="1200" dirty="0" smtClean="0"/>
              <a:t> </a:t>
            </a:r>
            <a:r>
              <a:rPr lang="en-US" sz="1200" dirty="0"/>
              <a:t>Department of Oral Diagnostic Sciences, University at Buffalo School of Dental </a:t>
            </a:r>
            <a:r>
              <a:rPr lang="en-US" sz="1200" dirty="0" smtClean="0"/>
              <a:t>Medicine</a:t>
            </a:r>
            <a:endParaRPr lang="en-US" sz="1200" dirty="0"/>
          </a:p>
          <a:p>
            <a:r>
              <a:rPr lang="en-US" sz="1200" baseline="30000" dirty="0"/>
              <a:t>3</a:t>
            </a:r>
            <a:r>
              <a:rPr lang="en-US" sz="1200" dirty="0"/>
              <a:t> Department of Neurology, University at Buffalo School of Medicine and Biomedical </a:t>
            </a:r>
            <a:r>
              <a:rPr lang="en-US" sz="1200" dirty="0" smtClean="0"/>
              <a:t>Sciences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283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888599"/>
            <a:ext cx="3004445" cy="561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" y="2814846"/>
            <a:ext cx="9144000" cy="11923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14800" y="762000"/>
            <a:ext cx="4267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Alzheimer’s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888598"/>
            <a:ext cx="3004445" cy="561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762000"/>
            <a:ext cx="4267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Alzheimer’s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24000"/>
            <a:ext cx="4953000" cy="38810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986866" y="4038600"/>
            <a:ext cx="603934" cy="338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2-07-17 at 11.02.3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724400"/>
            <a:ext cx="3441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NeuroPsychological</a:t>
            </a:r>
            <a:r>
              <a:rPr lang="en-US" dirty="0" smtClean="0"/>
              <a:t> Testing</a:t>
            </a:r>
            <a:br>
              <a:rPr lang="en-US" dirty="0" smtClean="0"/>
            </a:br>
            <a:r>
              <a:rPr lang="en-US" dirty="0" smtClean="0"/>
              <a:t>Ontology—NPT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An extension of the Ontology for Biomedical Investigations (OBI</a:t>
            </a:r>
            <a:r>
              <a:rPr lang="en-US" sz="2000" dirty="0"/>
              <a:t>) </a:t>
            </a:r>
            <a:r>
              <a:rPr lang="en-US" sz="2000" dirty="0" smtClean="0"/>
              <a:t>to represent the </a:t>
            </a:r>
            <a:r>
              <a:rPr lang="en-US" sz="2000" dirty="0"/>
              <a:t>assays and data associated with neuropsychological testing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Initial goals</a:t>
            </a:r>
          </a:p>
          <a:p>
            <a:pPr lvl="2"/>
            <a:r>
              <a:rPr lang="en-US" sz="1800" dirty="0" smtClean="0"/>
              <a:t>Test hypotheses regarding diagnosis of Alzheimer’s Disease</a:t>
            </a:r>
            <a:endParaRPr lang="en-US" sz="1800" dirty="0"/>
          </a:p>
          <a:p>
            <a:pPr lvl="2"/>
            <a:r>
              <a:rPr lang="en-US" sz="1800" dirty="0" smtClean="0"/>
              <a:t>Identify patient populations that are likely to convert from Mild Cognitive Impairment (MCI) to AD</a:t>
            </a:r>
          </a:p>
          <a:p>
            <a:pPr lvl="2"/>
            <a:endParaRPr lang="en-US" sz="1800" dirty="0"/>
          </a:p>
          <a:p>
            <a:pPr lvl="1"/>
            <a:r>
              <a:rPr lang="en-US" sz="2000" dirty="0" smtClean="0"/>
              <a:t>Supporting development of patient registry at Buffalo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774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Neuropsychological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Neuropsychological tests used for a variety of neurological or mental diseases, and complications. They are a primary part of conducting </a:t>
            </a:r>
            <a:r>
              <a:rPr lang="en-US" sz="1800" dirty="0"/>
              <a:t>neuropsychological </a:t>
            </a:r>
            <a:r>
              <a:rPr lang="en-US" sz="1800" dirty="0" smtClean="0"/>
              <a:t>assessment in clinical contexts. Involve personal</a:t>
            </a:r>
            <a:r>
              <a:rPr lang="en-US" sz="1800" dirty="0"/>
              <a:t>, interpersonal and contextual </a:t>
            </a:r>
            <a:r>
              <a:rPr lang="en-US" sz="1800" dirty="0" smtClean="0"/>
              <a:t>factors as well.</a:t>
            </a:r>
            <a:endParaRPr lang="en-US" sz="1800" dirty="0"/>
          </a:p>
          <a:p>
            <a:pPr lvl="1"/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 smtClean="0"/>
              <a:t>Development </a:t>
            </a:r>
            <a:r>
              <a:rPr lang="en-US" sz="1800" dirty="0"/>
              <a:t>of NPT began with the representation of the </a:t>
            </a:r>
            <a:r>
              <a:rPr lang="en-US" sz="1800" dirty="0" err="1"/>
              <a:t>Folstein</a:t>
            </a:r>
            <a:r>
              <a:rPr lang="en-US" sz="1800" dirty="0"/>
              <a:t> Mini Mental State Examination (MMSE).  Work is currently being done to add representations of neuropsychological tests that assay executive and memory cognitive </a:t>
            </a:r>
            <a:r>
              <a:rPr lang="en-US" sz="1800" dirty="0" smtClean="0"/>
              <a:t>functioning.</a:t>
            </a:r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9852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7-17 at 1.39.42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911" r="-715" b="-911"/>
          <a:stretch/>
        </p:blipFill>
        <p:spPr>
          <a:xfrm>
            <a:off x="1447800" y="762000"/>
            <a:ext cx="6477000" cy="5955829"/>
          </a:xfrm>
        </p:spPr>
      </p:pic>
    </p:spTree>
    <p:extLst>
      <p:ext uri="{BB962C8B-B14F-4D97-AF65-F5344CB8AC3E}">
        <p14:creationId xmlns:p14="http://schemas.microsoft.com/office/powerpoint/2010/main" val="336855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OBI:assay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077200" cy="609600"/>
          </a:xfrm>
        </p:spPr>
        <p:txBody>
          <a:bodyPr/>
          <a:lstStyle/>
          <a:p>
            <a:pPr marL="0" indent="0">
              <a:buClrTx/>
            </a:pPr>
            <a:r>
              <a:rPr lang="en-US" sz="1600" dirty="0" smtClean="0"/>
              <a:t>is a </a:t>
            </a:r>
            <a:r>
              <a:rPr lang="en-US" sz="1600" dirty="0"/>
              <a:t>planned process with the objective to produce information about some </a:t>
            </a:r>
            <a:r>
              <a:rPr lang="en-US" sz="1600" dirty="0" err="1" smtClean="0"/>
              <a:t>evaluant</a:t>
            </a:r>
            <a:endParaRPr lang="en-US" sz="1600" dirty="0" smtClean="0"/>
          </a:p>
        </p:txBody>
      </p:sp>
      <p:pic>
        <p:nvPicPr>
          <p:cNvPr id="4" name="Picture 3" descr="Screen shot 2012-07-18 at 4.00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4600"/>
            <a:ext cx="5613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838200"/>
          </a:xfrm>
        </p:spPr>
        <p:txBody>
          <a:bodyPr/>
          <a:lstStyle/>
          <a:p>
            <a:pPr algn="ctr"/>
            <a:r>
              <a:rPr lang="en-US" dirty="0" smtClean="0"/>
              <a:t>NPT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3886200"/>
          </a:xfrm>
        </p:spPr>
        <p:txBody>
          <a:bodyPr/>
          <a:lstStyle/>
          <a:p>
            <a:r>
              <a:rPr lang="en-US" dirty="0" smtClean="0"/>
              <a:t>‘cognitive functioning assay’ </a:t>
            </a:r>
            <a:r>
              <a:rPr lang="en-US" dirty="0"/>
              <a:t>is </a:t>
            </a:r>
            <a:r>
              <a:rPr lang="en-US" dirty="0" smtClean="0"/>
              <a:t>an </a:t>
            </a:r>
            <a:r>
              <a:rPr lang="en-US" dirty="0"/>
              <a:t>assay that measures one or more aspects of an </a:t>
            </a:r>
            <a:r>
              <a:rPr lang="en-US" dirty="0" err="1"/>
              <a:t>evaluant's</a:t>
            </a:r>
            <a:r>
              <a:rPr lang="en-US" dirty="0"/>
              <a:t> cognitive </a:t>
            </a:r>
            <a:r>
              <a:rPr lang="en-US" dirty="0" smtClean="0"/>
              <a:t>functioning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1" y="3429000"/>
            <a:ext cx="433660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1066800"/>
          </a:xfrm>
        </p:spPr>
        <p:txBody>
          <a:bodyPr/>
          <a:lstStyle/>
          <a:p>
            <a:pPr algn="ctr"/>
            <a:r>
              <a:rPr lang="en-US" sz="2800" dirty="0" smtClean="0"/>
              <a:t>NPT: ‘</a:t>
            </a:r>
            <a:r>
              <a:rPr lang="en-US" sz="2800" dirty="0" err="1" smtClean="0"/>
              <a:t>Folstein</a:t>
            </a:r>
            <a:r>
              <a:rPr lang="en-US" sz="2800" dirty="0" smtClean="0"/>
              <a:t> </a:t>
            </a:r>
            <a:r>
              <a:rPr lang="en-US" sz="2800" dirty="0"/>
              <a:t>mini </a:t>
            </a:r>
            <a:r>
              <a:rPr lang="en-US" sz="2800" dirty="0" smtClean="0"/>
              <a:t>mental</a:t>
            </a:r>
            <a:br>
              <a:rPr lang="en-US" sz="2800" dirty="0" smtClean="0"/>
            </a:br>
            <a:r>
              <a:rPr lang="en-US" sz="2800" dirty="0" smtClean="0"/>
              <a:t>state </a:t>
            </a:r>
            <a:r>
              <a:rPr lang="en-US" sz="2800" dirty="0"/>
              <a:t>examination </a:t>
            </a:r>
            <a:r>
              <a:rPr lang="en-US" sz="2800" dirty="0" smtClean="0"/>
              <a:t>assay’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3886200"/>
          </a:xfrm>
        </p:spPr>
        <p:txBody>
          <a:bodyPr/>
          <a:lstStyle/>
          <a:p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An cognitive functioning assay </a:t>
            </a:r>
            <a:r>
              <a:rPr lang="en-US" dirty="0"/>
              <a:t>consisting of a standardized sequence of </a:t>
            </a:r>
            <a:r>
              <a:rPr lang="en-US" dirty="0" smtClean="0"/>
              <a:t>brief cognitive </a:t>
            </a:r>
            <a:r>
              <a:rPr lang="en-US" dirty="0"/>
              <a:t>tasks emphasizing orientation, memory, attention, and language that generates a score from 0 to 30 that is used as a global measurement of cognitive functioning and to screen for cognitive impairment in the </a:t>
            </a:r>
            <a:r>
              <a:rPr lang="en-US" dirty="0" err="1"/>
              <a:t>evaluant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37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838200"/>
          </a:xfrm>
        </p:spPr>
        <p:txBody>
          <a:bodyPr/>
          <a:lstStyle/>
          <a:p>
            <a:pPr algn="ctr"/>
            <a:r>
              <a:rPr lang="en-US" sz="2800" dirty="0" smtClean="0"/>
              <a:t>NPT:‘</a:t>
            </a:r>
            <a:r>
              <a:rPr lang="en-US" sz="2800" dirty="0" err="1" smtClean="0"/>
              <a:t>Folstein</a:t>
            </a:r>
            <a:r>
              <a:rPr lang="en-US" sz="2800" dirty="0" smtClean="0"/>
              <a:t> </a:t>
            </a:r>
            <a:r>
              <a:rPr lang="en-US" sz="2800" dirty="0"/>
              <a:t>mini </a:t>
            </a:r>
            <a:r>
              <a:rPr lang="en-US" sz="2800" dirty="0" smtClean="0"/>
              <a:t>mental</a:t>
            </a:r>
            <a:br>
              <a:rPr lang="en-US" sz="2800" dirty="0" smtClean="0"/>
            </a:br>
            <a:r>
              <a:rPr lang="en-US" sz="2800" dirty="0" smtClean="0"/>
              <a:t>state </a:t>
            </a:r>
            <a:r>
              <a:rPr lang="en-US" sz="2800" dirty="0"/>
              <a:t>examination </a:t>
            </a:r>
            <a:r>
              <a:rPr lang="en-US" sz="2800" dirty="0" smtClean="0"/>
              <a:t>assay’</a:t>
            </a:r>
            <a:endParaRPr lang="en-US" sz="2800" dirty="0"/>
          </a:p>
        </p:txBody>
      </p:sp>
      <p:pic>
        <p:nvPicPr>
          <p:cNvPr id="5" name="Content Placeholder 4" descr="Screen shot 2012-07-17 at 11.31.59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-7368" b="-7368"/>
          <a:stretch/>
        </p:blipFill>
        <p:spPr/>
      </p:pic>
    </p:spTree>
    <p:extLst>
      <p:ext uri="{BB962C8B-B14F-4D97-AF65-F5344CB8AC3E}">
        <p14:creationId xmlns:p14="http://schemas.microsoft.com/office/powerpoint/2010/main" val="33244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7-17 at 1.39.4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911" r="-715" b="-911"/>
          <a:stretch/>
        </p:blipFill>
        <p:spPr>
          <a:xfrm>
            <a:off x="1447800" y="762000"/>
            <a:ext cx="6477000" cy="5955829"/>
          </a:xfrm>
        </p:spPr>
      </p:pic>
    </p:spTree>
    <p:extLst>
      <p:ext uri="{BB962C8B-B14F-4D97-AF65-F5344CB8AC3E}">
        <p14:creationId xmlns:p14="http://schemas.microsoft.com/office/powerpoint/2010/main" val="32478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419600"/>
          </a:xfrm>
        </p:spPr>
        <p:txBody>
          <a:bodyPr/>
          <a:lstStyle/>
          <a:p>
            <a:pPr>
              <a:buClrTx/>
              <a:buFont typeface="Arial"/>
              <a:buChar char="•"/>
            </a:pPr>
            <a:r>
              <a:rPr lang="en-US" dirty="0" smtClean="0"/>
              <a:t>Neurological Disease Ontology (ND)</a:t>
            </a:r>
          </a:p>
          <a:p>
            <a:pPr lvl="1">
              <a:buClrTx/>
              <a:buFont typeface="Arial"/>
              <a:buChar char="•"/>
            </a:pPr>
            <a:r>
              <a:rPr lang="en-US" dirty="0" smtClean="0"/>
              <a:t>Representation of all entities relevant to neurological diseases encountered in clinical practice and research</a:t>
            </a:r>
          </a:p>
          <a:p>
            <a:pPr lvl="1">
              <a:buClrTx/>
              <a:buFont typeface="Arial"/>
              <a:buChar char="•"/>
            </a:pPr>
            <a:endParaRPr lang="en-US" dirty="0"/>
          </a:p>
          <a:p>
            <a:pPr lvl="1"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r>
              <a:rPr lang="en-US" dirty="0" err="1" smtClean="0"/>
              <a:t>NeuroPsychological</a:t>
            </a:r>
            <a:r>
              <a:rPr lang="en-US" dirty="0" smtClean="0"/>
              <a:t> Testing Ontology (NPT)</a:t>
            </a:r>
          </a:p>
          <a:p>
            <a:pPr lvl="1">
              <a:buClrTx/>
              <a:buFont typeface="Arial"/>
              <a:buChar char="•"/>
            </a:pPr>
            <a:r>
              <a:rPr lang="en-US" dirty="0" smtClean="0"/>
              <a:t>Representation of the assays and data associated with neuropsychological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991600" cy="5867399"/>
          </a:xfrm>
        </p:spPr>
      </p:pic>
    </p:spTree>
    <p:extLst>
      <p:ext uri="{BB962C8B-B14F-4D97-AF65-F5344CB8AC3E}">
        <p14:creationId xmlns:p14="http://schemas.microsoft.com/office/powerpoint/2010/main" val="7845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762000"/>
            <a:ext cx="9003329" cy="5992328"/>
          </a:xfrm>
        </p:spPr>
      </p:pic>
      <p:sp>
        <p:nvSpPr>
          <p:cNvPr id="2" name="TextBox 1"/>
          <p:cNvSpPr txBox="1"/>
          <p:nvPr/>
        </p:nvSpPr>
        <p:spPr>
          <a:xfrm>
            <a:off x="457200" y="914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NeuroPsychological</a:t>
            </a:r>
            <a:r>
              <a:rPr lang="en-US" sz="2000" dirty="0" smtClean="0"/>
              <a:t> Testing Ontology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44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762000"/>
            <a:ext cx="9003329" cy="5992328"/>
          </a:xfrm>
        </p:spPr>
      </p:pic>
      <p:pic>
        <p:nvPicPr>
          <p:cNvPr id="3" name="Picture 2" descr="Screen shot 2012-07-19 at 4.21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489700" cy="4416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7200" y="914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NeuroPsychological</a:t>
            </a:r>
            <a:r>
              <a:rPr lang="en-US" sz="2000" dirty="0" smtClean="0"/>
              <a:t> Testing Ontology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012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762000"/>
            <a:ext cx="9003329" cy="59923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6253725" cy="4416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7200" y="914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NeuroPsychological</a:t>
            </a:r>
            <a:r>
              <a:rPr lang="en-US" sz="2000" dirty="0" smtClean="0"/>
              <a:t> Testing Ontology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74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762000"/>
            <a:ext cx="9003329" cy="59923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6253725" cy="3665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7200" y="914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NeuroPsychological</a:t>
            </a:r>
            <a:r>
              <a:rPr lang="en-US" sz="2000" dirty="0" smtClean="0"/>
              <a:t> Testing Ontology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12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" y="762000"/>
            <a:ext cx="9003329" cy="59923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25272"/>
            <a:ext cx="4180057" cy="4766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7200" y="914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NeuroPsychological</a:t>
            </a:r>
            <a:r>
              <a:rPr lang="en-US" sz="2000" dirty="0" smtClean="0"/>
              <a:t> Testing Ontology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327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962400"/>
          </a:xfrm>
        </p:spPr>
        <p:txBody>
          <a:bodyPr/>
          <a:lstStyle/>
          <a:p>
            <a:pPr>
              <a:buClrTx/>
              <a:buFont typeface="Arial"/>
              <a:buChar char="•"/>
            </a:pPr>
            <a:r>
              <a:rPr lang="en-US" dirty="0" smtClean="0"/>
              <a:t>ND and NPT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/>
              <a:t>Alzheimer’s disease, multiple sclerosis, dementia, neuropsychological testing, stroke</a:t>
            </a:r>
          </a:p>
          <a:p>
            <a:pPr>
              <a:buClrTx/>
              <a:buFont typeface="Arial"/>
              <a:buChar char="•"/>
            </a:pPr>
            <a:r>
              <a:rPr lang="en-US" dirty="0"/>
              <a:t>Clinical focus 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/>
              <a:t>Applications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/>
              <a:t>Collaboration!</a:t>
            </a:r>
            <a:endParaRPr lang="en-US" dirty="0"/>
          </a:p>
          <a:p>
            <a:pPr>
              <a:buClrTx/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0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s-for-aea-4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6437" r="13035"/>
          <a:stretch/>
        </p:blipFill>
        <p:spPr>
          <a:xfrm>
            <a:off x="990600" y="1371600"/>
            <a:ext cx="7166518" cy="4876800"/>
          </a:xfrm>
        </p:spPr>
      </p:pic>
    </p:spTree>
    <p:extLst>
      <p:ext uri="{BB962C8B-B14F-4D97-AF65-F5344CB8AC3E}">
        <p14:creationId xmlns:p14="http://schemas.microsoft.com/office/powerpoint/2010/main" val="248319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Alexander D. Diehl</a:t>
            </a:r>
            <a:r>
              <a:rPr lang="en-US" dirty="0" smtClean="0"/>
              <a:t>		</a:t>
            </a:r>
            <a:r>
              <a:rPr lang="en-US" dirty="0"/>
              <a:t>Bianca Weinstock-</a:t>
            </a:r>
            <a:r>
              <a:rPr lang="en-US" dirty="0" err="1" smtClean="0"/>
              <a:t>Guttman</a:t>
            </a:r>
            <a:endParaRPr lang="en-US" dirty="0" smtClean="0"/>
          </a:p>
          <a:p>
            <a:r>
              <a:rPr lang="en-US" u="sng" dirty="0" smtClean="0"/>
              <a:t>Alexander P. Cox</a:t>
            </a:r>
            <a:r>
              <a:rPr lang="en-US" dirty="0" smtClean="0"/>
              <a:t>		</a:t>
            </a:r>
            <a:r>
              <a:rPr lang="en-US" dirty="0" err="1" smtClean="0"/>
              <a:t>Kinga</a:t>
            </a:r>
            <a:r>
              <a:rPr lang="en-US" dirty="0" smtClean="0"/>
              <a:t> Szigeti</a:t>
            </a:r>
          </a:p>
          <a:p>
            <a:r>
              <a:rPr lang="en-US" u="sng" dirty="0" smtClean="0"/>
              <a:t>Patrick Ray</a:t>
            </a:r>
            <a:r>
              <a:rPr lang="en-US" dirty="0" smtClean="0"/>
              <a:t>			Ralph Benedict</a:t>
            </a:r>
          </a:p>
          <a:p>
            <a:r>
              <a:rPr lang="en-US" dirty="0" smtClean="0"/>
              <a:t>Alan </a:t>
            </a:r>
            <a:r>
              <a:rPr lang="en-US" dirty="0" err="1" smtClean="0"/>
              <a:t>Ruttenberg</a:t>
            </a:r>
            <a:r>
              <a:rPr lang="en-US" dirty="0" smtClean="0"/>
              <a:t>		</a:t>
            </a:r>
            <a:r>
              <a:rPr lang="en-US" u="sng" dirty="0" err="1" smtClean="0"/>
              <a:t>Naveed</a:t>
            </a:r>
            <a:r>
              <a:rPr lang="en-US" u="sng" dirty="0" smtClean="0"/>
              <a:t> </a:t>
            </a:r>
            <a:r>
              <a:rPr lang="en-US" u="sng" dirty="0" err="1" smtClean="0"/>
              <a:t>Chaudhry</a:t>
            </a:r>
            <a:endParaRPr lang="en-US" u="sng" dirty="0" smtClean="0"/>
          </a:p>
          <a:p>
            <a:r>
              <a:rPr lang="en-US" dirty="0" smtClean="0"/>
              <a:t>William Duncan		</a:t>
            </a:r>
            <a:r>
              <a:rPr lang="en-US" u="sng" dirty="0" smtClean="0"/>
              <a:t>Marcus </a:t>
            </a:r>
            <a:r>
              <a:rPr lang="en-US" u="sng" dirty="0"/>
              <a:t>Ng</a:t>
            </a:r>
            <a:endParaRPr lang="en-US" u="sng" dirty="0" smtClean="0"/>
          </a:p>
          <a:p>
            <a:r>
              <a:rPr lang="en-US" dirty="0" smtClean="0"/>
              <a:t>Barry Smith			</a:t>
            </a:r>
            <a:r>
              <a:rPr lang="en-US" u="sng" dirty="0" err="1" smtClean="0"/>
              <a:t>Donat</a:t>
            </a:r>
            <a:r>
              <a:rPr lang="en-US" u="sng" dirty="0" smtClean="0"/>
              <a:t> </a:t>
            </a:r>
            <a:r>
              <a:rPr lang="en-US" u="sng" dirty="0" err="1"/>
              <a:t>Sule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116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http</a:t>
            </a:r>
            <a:r>
              <a:rPr lang="en-US" sz="2000" dirty="0"/>
              <a:t>://code.google.com/p/neurological-disease-ontology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/>
              <a:t>http://code.google.com/p/neuropsychological-testing-ontology</a:t>
            </a:r>
            <a:r>
              <a:rPr lang="en-US" sz="2000" dirty="0" smtClean="0"/>
              <a:t>/</a:t>
            </a:r>
          </a:p>
          <a:p>
            <a:endParaRPr lang="en-US" sz="2000" dirty="0" smtClean="0"/>
          </a:p>
          <a:p>
            <a:r>
              <a:rPr lang="en-US" sz="2000" dirty="0" smtClean="0"/>
              <a:t>Alexander D. Diehl - </a:t>
            </a:r>
            <a:r>
              <a:rPr lang="en-US" sz="2000" dirty="0" err="1" smtClean="0"/>
              <a:t>addiehl</a:t>
            </a:r>
            <a:r>
              <a:rPr lang="en-US" sz="2000" dirty="0" err="1"/>
              <a:t>@</a:t>
            </a:r>
            <a:r>
              <a:rPr lang="en-US" sz="2000" dirty="0" err="1" smtClean="0"/>
              <a:t>buffalo.edu</a:t>
            </a:r>
            <a:r>
              <a:rPr lang="en-US" sz="2000" dirty="0" smtClean="0"/>
              <a:t>  (director)</a:t>
            </a:r>
          </a:p>
          <a:p>
            <a:r>
              <a:rPr lang="en-US" sz="2000" dirty="0" smtClean="0"/>
              <a:t>Alexander P. Cox  - </a:t>
            </a:r>
            <a:r>
              <a:rPr lang="en-US" sz="2000" dirty="0" err="1" smtClean="0"/>
              <a:t>apcox@buffalo.edu</a:t>
            </a:r>
            <a:endParaRPr lang="en-US" sz="2000" dirty="0" smtClean="0"/>
          </a:p>
          <a:p>
            <a:r>
              <a:rPr lang="en-US" sz="2000" dirty="0"/>
              <a:t>Mark Jensen – </a:t>
            </a:r>
            <a:r>
              <a:rPr lang="en-US" sz="2000" dirty="0" err="1" smtClean="0"/>
              <a:t>mpjensen@</a:t>
            </a:r>
            <a:r>
              <a:rPr lang="en-US" sz="2000" dirty="0" err="1"/>
              <a:t>buffalo.edu</a:t>
            </a: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461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" y="922037"/>
            <a:ext cx="7909398" cy="5718785"/>
          </a:xfrm>
        </p:spPr>
      </p:pic>
    </p:spTree>
    <p:extLst>
      <p:ext uri="{BB962C8B-B14F-4D97-AF65-F5344CB8AC3E}">
        <p14:creationId xmlns:p14="http://schemas.microsoft.com/office/powerpoint/2010/main" val="97551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62000"/>
          </a:xfrm>
        </p:spPr>
        <p:txBody>
          <a:bodyPr/>
          <a:lstStyle/>
          <a:p>
            <a:r>
              <a:rPr lang="en-US" sz="2800" dirty="0" smtClean="0"/>
              <a:t>Ontology for General Medical Science—OGMS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4038600"/>
          </a:xfrm>
        </p:spPr>
        <p:txBody>
          <a:bodyPr/>
          <a:lstStyle/>
          <a:p>
            <a:pPr>
              <a:buClrTx/>
              <a:buFont typeface="Arial"/>
              <a:buChar char="•"/>
            </a:pPr>
            <a:r>
              <a:rPr lang="en-US" dirty="0" smtClean="0"/>
              <a:t>Reference ontology that represents the major </a:t>
            </a:r>
            <a:r>
              <a:rPr lang="en-US" dirty="0"/>
              <a:t>types of entities involved in a clinical </a:t>
            </a:r>
            <a:r>
              <a:rPr lang="en-US" dirty="0" smtClean="0"/>
              <a:t>encounter</a:t>
            </a:r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r>
              <a:rPr lang="en-US" dirty="0" smtClean="0"/>
              <a:t>Core </a:t>
            </a:r>
            <a:r>
              <a:rPr lang="en-US" dirty="0"/>
              <a:t>t</a:t>
            </a:r>
            <a:r>
              <a:rPr lang="en-US" dirty="0" smtClean="0"/>
              <a:t>erms: 'disease</a:t>
            </a:r>
            <a:r>
              <a:rPr lang="en-US" dirty="0"/>
              <a:t>', 'disorder', 'disease course', 'diagnosis', </a:t>
            </a:r>
            <a:r>
              <a:rPr lang="en-US" dirty="0" smtClean="0"/>
              <a:t>‘syndrome’, ‘diagnostic process’</a:t>
            </a:r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r>
              <a:rPr lang="en-US" dirty="0" err="1" smtClean="0"/>
              <a:t>OGMS:disease</a:t>
            </a:r>
            <a:r>
              <a:rPr lang="en-US" dirty="0"/>
              <a:t> is </a:t>
            </a:r>
            <a:r>
              <a:rPr lang="en-US" dirty="0" smtClean="0"/>
              <a:t>a </a:t>
            </a:r>
            <a:r>
              <a:rPr lang="en-US" dirty="0"/>
              <a:t>disposition (</a:t>
            </a:r>
            <a:r>
              <a:rPr lang="en-US" dirty="0" err="1"/>
              <a:t>i</a:t>
            </a:r>
            <a:r>
              <a:rPr lang="en-US" dirty="0"/>
              <a:t>) to undergo pathological processes that (ii) exists in an organism because of one or more disorders in that organism.</a:t>
            </a:r>
          </a:p>
        </p:txBody>
      </p:sp>
    </p:spTree>
    <p:extLst>
      <p:ext uri="{BB962C8B-B14F-4D97-AF65-F5344CB8AC3E}">
        <p14:creationId xmlns:p14="http://schemas.microsoft.com/office/powerpoint/2010/main" val="16215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GMS pic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-408"/>
          <a:stretch/>
        </p:blipFill>
        <p:spPr>
          <a:xfrm>
            <a:off x="152400" y="685800"/>
            <a:ext cx="8839200" cy="6019800"/>
          </a:xfrm>
        </p:spPr>
      </p:pic>
    </p:spTree>
    <p:extLst>
      <p:ext uri="{BB962C8B-B14F-4D97-AF65-F5344CB8AC3E}">
        <p14:creationId xmlns:p14="http://schemas.microsoft.com/office/powerpoint/2010/main" val="34678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Neurological Disease Ontology—ND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0"/>
            <a:ext cx="7772400" cy="4038600"/>
          </a:xfrm>
        </p:spPr>
        <p:txBody>
          <a:bodyPr/>
          <a:lstStyle/>
          <a:p>
            <a:pPr lvl="1"/>
            <a:r>
              <a:rPr lang="en-US" dirty="0" smtClean="0"/>
              <a:t>An extension of OGMS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Three initial </a:t>
            </a:r>
            <a:r>
              <a:rPr lang="en-US" dirty="0"/>
              <a:t>a</a:t>
            </a:r>
            <a:r>
              <a:rPr lang="en-US" dirty="0" smtClean="0"/>
              <a:t>reas of focus</a:t>
            </a:r>
          </a:p>
          <a:p>
            <a:pPr lvl="2"/>
            <a:r>
              <a:rPr lang="en-US" dirty="0" smtClean="0"/>
              <a:t>Dementia, in particular Alzheimer’s disease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s</a:t>
            </a:r>
            <a:r>
              <a:rPr lang="en-US" dirty="0" smtClean="0"/>
              <a:t>clerosis, demyelinating diseases</a:t>
            </a:r>
          </a:p>
          <a:p>
            <a:pPr lvl="2"/>
            <a:r>
              <a:rPr lang="en-US" dirty="0" smtClean="0"/>
              <a:t>Stroke, cerebrovascular events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Application driven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62000"/>
          </a:xfrm>
        </p:spPr>
        <p:txBody>
          <a:bodyPr/>
          <a:lstStyle/>
          <a:p>
            <a:pPr algn="ctr"/>
            <a:r>
              <a:rPr lang="en-US" dirty="0" smtClean="0"/>
              <a:t>ND—Goals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7772400" cy="4724400"/>
          </a:xfrm>
        </p:spPr>
        <p:txBody>
          <a:bodyPr/>
          <a:lstStyle/>
          <a:p>
            <a:pPr marL="457200" indent="-457200" defTabSz="4389438">
              <a:spcAft>
                <a:spcPts val="1600"/>
              </a:spcAft>
              <a:buClrTx/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 comprehensive</a:t>
            </a:r>
            <a:r>
              <a:rPr lang="en-US" b="1" dirty="0"/>
              <a:t> </a:t>
            </a:r>
            <a:r>
              <a:rPr lang="en-US" dirty="0" smtClean="0"/>
              <a:t>representation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neurological </a:t>
            </a:r>
            <a:r>
              <a:rPr lang="en-US" dirty="0" smtClean="0"/>
              <a:t>diseases</a:t>
            </a:r>
          </a:p>
          <a:p>
            <a:pPr marL="457200" indent="-457200" defTabSz="4389438">
              <a:spcAft>
                <a:spcPts val="1600"/>
              </a:spcAft>
              <a:buClrTx/>
              <a:buFont typeface="Arial" charset="0"/>
              <a:buChar char="•"/>
            </a:pPr>
            <a:r>
              <a:rPr lang="en-US" dirty="0"/>
              <a:t>Support clinicians and researchers in the diagnosis, treatment, and study of these </a:t>
            </a:r>
            <a:r>
              <a:rPr lang="en-US" dirty="0" smtClean="0"/>
              <a:t>diseases</a:t>
            </a:r>
            <a:endParaRPr lang="en-US" dirty="0"/>
          </a:p>
          <a:p>
            <a:pPr marL="457200" indent="-457200" defTabSz="4389438">
              <a:spcAft>
                <a:spcPts val="1600"/>
              </a:spcAft>
              <a:buClrTx/>
              <a:buFont typeface="Arial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acilitate </a:t>
            </a:r>
            <a:r>
              <a:rPr lang="en-US" dirty="0"/>
              <a:t>querying of medical </a:t>
            </a:r>
            <a:r>
              <a:rPr lang="en-US" dirty="0" smtClean="0"/>
              <a:t>databases, </a:t>
            </a:r>
            <a:r>
              <a:rPr lang="en-US" dirty="0"/>
              <a:t>c</a:t>
            </a:r>
            <a:r>
              <a:rPr lang="en-US" dirty="0" smtClean="0"/>
              <a:t>onnect structured </a:t>
            </a:r>
            <a:r>
              <a:rPr lang="en-US" dirty="0"/>
              <a:t>descriptions in clinical and translational medicine, in EHRs and published </a:t>
            </a:r>
            <a:r>
              <a:rPr lang="en-US" dirty="0" smtClean="0"/>
              <a:t>research</a:t>
            </a:r>
          </a:p>
          <a:p>
            <a:pPr marL="457200" indent="-457200" defTabSz="4389438">
              <a:spcAft>
                <a:spcPts val="1600"/>
              </a:spcAft>
              <a:buClrTx/>
              <a:buFont typeface="Arial" charset="0"/>
              <a:buChar char="•"/>
            </a:pPr>
            <a:r>
              <a:rPr lang="en-US" dirty="0" smtClean="0"/>
              <a:t>Participate in ongoing collaborative development </a:t>
            </a:r>
            <a:r>
              <a:rPr lang="en-US" dirty="0"/>
              <a:t>of other </a:t>
            </a:r>
            <a:r>
              <a:rPr lang="en-US" dirty="0" smtClean="0"/>
              <a:t>ontologies</a:t>
            </a:r>
            <a:endParaRPr lang="en-US" dirty="0"/>
          </a:p>
          <a:p>
            <a:pPr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2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685800"/>
          </a:xfrm>
        </p:spPr>
        <p:txBody>
          <a:bodyPr/>
          <a:lstStyle/>
          <a:p>
            <a:pPr algn="ctr"/>
            <a:r>
              <a:rPr lang="en-US" dirty="0" smtClean="0"/>
              <a:t>ND—Status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810000"/>
          </a:xfrm>
        </p:spPr>
        <p:txBody>
          <a:bodyPr/>
          <a:lstStyle/>
          <a:p>
            <a:pPr>
              <a:buClrTx/>
              <a:buFont typeface="Arial"/>
              <a:buChar char="•"/>
            </a:pPr>
            <a:r>
              <a:rPr lang="en-US" dirty="0" smtClean="0"/>
              <a:t>Approximately 400 classes, more than 50 have logical definitions, direct imports and external references where possible</a:t>
            </a:r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r>
              <a:rPr lang="en-US" dirty="0" smtClean="0"/>
              <a:t>200 types of ‘neurological disease’</a:t>
            </a:r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r>
              <a:rPr lang="en-US" dirty="0" smtClean="0"/>
              <a:t>‘disorder’, ‘disease course’, ‘syndrome’, ‘diagnosis’</a:t>
            </a:r>
            <a:endParaRPr lang="en-US" dirty="0"/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endParaRPr lang="en-US" dirty="0" smtClean="0"/>
          </a:p>
          <a:p>
            <a:pPr>
              <a:buClrTx/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72859" y="148338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5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12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122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4222</TotalTime>
  <Words>851</Words>
  <Application>Microsoft Macintosh PowerPoint</Application>
  <PresentationFormat>On-screen Show (4:3)</PresentationFormat>
  <Paragraphs>153</Paragraphs>
  <Slides>39</Slides>
  <Notes>36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Ontologies for the Study of Neurological Disease</vt:lpstr>
      <vt:lpstr>Ontologies for the Study of Neurological Disease</vt:lpstr>
      <vt:lpstr>PowerPoint Presentation</vt:lpstr>
      <vt:lpstr>PowerPoint Presentation</vt:lpstr>
      <vt:lpstr>Ontology for General Medical Science—OGMS</vt:lpstr>
      <vt:lpstr>PowerPoint Presentation</vt:lpstr>
      <vt:lpstr>Neurological Disease Ontology—ND</vt:lpstr>
      <vt:lpstr>ND—Goals</vt:lpstr>
      <vt:lpstr>ND—Status</vt:lpstr>
      <vt:lpstr>PowerPoint Presentation</vt:lpstr>
      <vt:lpstr>PowerPoint Presentation</vt:lpstr>
      <vt:lpstr>‘neurological disease’</vt:lpstr>
      <vt:lpstr>Annotations for ‘neurological disease’</vt:lpstr>
      <vt:lpstr>Neurological Disease Mechanisms</vt:lpstr>
      <vt:lpstr>Degeneration vs. Demyelination</vt:lpstr>
      <vt:lpstr>Disease Classification in ND:</vt:lpstr>
      <vt:lpstr>Diseases</vt:lpstr>
      <vt:lpstr>Alzheimer’s Disease</vt:lpstr>
      <vt:lpstr>Alzheimer’s Disease</vt:lpstr>
      <vt:lpstr>Alzheimer’s Disease</vt:lpstr>
      <vt:lpstr>Alzheimer’s Disease</vt:lpstr>
      <vt:lpstr>NeuroPsychological Testing Ontology—NPT</vt:lpstr>
      <vt:lpstr>Neuropsychological Testing</vt:lpstr>
      <vt:lpstr>PowerPoint Presentation</vt:lpstr>
      <vt:lpstr>OBI:assay</vt:lpstr>
      <vt:lpstr>NPT</vt:lpstr>
      <vt:lpstr>NPT: ‘Folstein mini mental state examination assay’</vt:lpstr>
      <vt:lpstr>NPT:‘Folstein mini mental state examination assay’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Acknowledgments</vt:lpstr>
      <vt:lpstr>Thanks!</vt:lpstr>
    </vt:vector>
  </TitlesOfParts>
  <Manager/>
  <Company>SUNY at Buffalo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Mark Jensen</dc:creator>
  <cp:keywords/>
  <dc:description/>
  <cp:lastModifiedBy>Mark Jensen</cp:lastModifiedBy>
  <cp:revision>221</cp:revision>
  <dcterms:created xsi:type="dcterms:W3CDTF">2011-06-07T20:07:59Z</dcterms:created>
  <dcterms:modified xsi:type="dcterms:W3CDTF">2012-08-11T03:08:11Z</dcterms:modified>
  <cp:category/>
</cp:coreProperties>
</file>